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330" r:id="rId4"/>
    <p:sldId id="335" r:id="rId5"/>
    <p:sldId id="338" r:id="rId6"/>
    <p:sldId id="337" r:id="rId7"/>
    <p:sldId id="336" r:id="rId8"/>
    <p:sldId id="332" r:id="rId9"/>
    <p:sldId id="329" r:id="rId10"/>
    <p:sldId id="331" r:id="rId11"/>
    <p:sldId id="334" r:id="rId12"/>
    <p:sldId id="342" r:id="rId13"/>
    <p:sldId id="341" r:id="rId14"/>
    <p:sldId id="343" r:id="rId15"/>
    <p:sldId id="344" r:id="rId16"/>
    <p:sldId id="259" r:id="rId17"/>
    <p:sldId id="266" r:id="rId18"/>
    <p:sldId id="262" r:id="rId19"/>
    <p:sldId id="286" r:id="rId20"/>
    <p:sldId id="287" r:id="rId21"/>
    <p:sldId id="260" r:id="rId22"/>
    <p:sldId id="261" r:id="rId23"/>
    <p:sldId id="263" r:id="rId24"/>
    <p:sldId id="345" r:id="rId25"/>
    <p:sldId id="303" r:id="rId26"/>
    <p:sldId id="346" r:id="rId27"/>
    <p:sldId id="347" r:id="rId28"/>
    <p:sldId id="348" r:id="rId29"/>
    <p:sldId id="349" r:id="rId30"/>
    <p:sldId id="351" r:id="rId31"/>
    <p:sldId id="350" r:id="rId32"/>
    <p:sldId id="267" r:id="rId33"/>
    <p:sldId id="264" r:id="rId34"/>
    <p:sldId id="268" r:id="rId35"/>
    <p:sldId id="269" r:id="rId36"/>
    <p:sldId id="270" r:id="rId37"/>
    <p:sldId id="274" r:id="rId38"/>
    <p:sldId id="271" r:id="rId39"/>
    <p:sldId id="272" r:id="rId40"/>
    <p:sldId id="273" r:id="rId41"/>
    <p:sldId id="276" r:id="rId42"/>
    <p:sldId id="278" r:id="rId43"/>
    <p:sldId id="279" r:id="rId44"/>
    <p:sldId id="280" r:id="rId45"/>
    <p:sldId id="281" r:id="rId46"/>
    <p:sldId id="283" r:id="rId47"/>
    <p:sldId id="284" r:id="rId48"/>
    <p:sldId id="282" r:id="rId49"/>
    <p:sldId id="28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59"/>
    <p:restoredTop sz="96327"/>
  </p:normalViewPr>
  <p:slideViewPr>
    <p:cSldViewPr snapToGrid="0">
      <p:cViewPr varScale="1">
        <p:scale>
          <a:sx n="90" d="100"/>
          <a:sy n="90" d="100"/>
        </p:scale>
        <p:origin x="22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33475" y="180975"/>
            <a:ext cx="9925050" cy="171450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algn="ctr" defTabSz="409575">
              <a:lnSpc>
                <a:spcPct val="100000"/>
              </a:lnSpc>
              <a:defRPr sz="5800" b="0" spc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1133475" y="1943100"/>
            <a:ext cx="9925050" cy="401955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marL="738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611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834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056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627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238" y="6499225"/>
            <a:ext cx="254001" cy="273051"/>
          </a:xfrm>
          <a:prstGeom prst="rect">
            <a:avLst/>
          </a:prstGeom>
        </p:spPr>
        <p:txBody>
          <a:bodyPr lIns="95250" tIns="95250" rIns="95250" bIns="95250"/>
          <a:lstStyle>
            <a:lvl1pPr defTabSz="409575"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786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4/9/23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OJ2CntgRNI&amp;list=PL4660FB7F523B1770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xLVxoz-mQFs&amp;list=PL4660FB7F523B1770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Better Object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 dirty="0" err="1"/>
              <a:t>online.dr-chuck.com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81566-97B1-C260-B0E8-465FE87A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Access to Object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A7198D-9E43-2520-2D68-2EF9616C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build a class, we decide which elements are part of our contract with our calling code </a:t>
            </a:r>
          </a:p>
          <a:p>
            <a:r>
              <a:rPr lang="en-US" dirty="0"/>
              <a:t>In real OO languages, in the class definition, we mark attributes and methods with our intended access level</a:t>
            </a:r>
          </a:p>
          <a:p>
            <a:pPr lvl="1"/>
            <a:r>
              <a:rPr lang="en-US" dirty="0"/>
              <a:t>Accessible by the calling code – "public"</a:t>
            </a:r>
          </a:p>
          <a:p>
            <a:pPr lvl="1"/>
            <a:r>
              <a:rPr lang="en-US" dirty="0"/>
              <a:t>Accessible only within the class – "private"</a:t>
            </a:r>
          </a:p>
          <a:p>
            <a:pPr lvl="1"/>
            <a:r>
              <a:rPr lang="en-US" dirty="0"/>
              <a:t>Accessible within the class and other *internal* classes – "protected"</a:t>
            </a:r>
          </a:p>
        </p:txBody>
      </p:sp>
    </p:spTree>
    <p:extLst>
      <p:ext uri="{BB962C8B-B14F-4D97-AF65-F5344CB8AC3E}">
        <p14:creationId xmlns:p14="http://schemas.microsoft.com/office/powerpoint/2010/main" val="133617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17179" y="905232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-&gt;head; cur != NULL ; cur = cur-&gt;next ) {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cur-&gt;key, cur-&gt;value);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7420303" y="535900"/>
            <a:ext cx="4466897" cy="3323987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protected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*key;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int count;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F6A8D-DBB5-C2C4-D925-A993F0C74C46}"/>
              </a:ext>
            </a:extLst>
          </p:cNvPr>
          <p:cNvSpPr/>
          <p:nvPr/>
        </p:nvSpPr>
        <p:spPr>
          <a:xfrm>
            <a:off x="7346731" y="2722179"/>
            <a:ext cx="178676" cy="893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584A9-4DCA-BA03-1AEF-1B2B9F89AFCA}"/>
              </a:ext>
            </a:extLst>
          </p:cNvPr>
          <p:cNvSpPr txBox="1"/>
          <p:nvPr/>
        </p:nvSpPr>
        <p:spPr>
          <a:xfrm>
            <a:off x="9653751" y="3972910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 Boundary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3EADC-DFF1-1AB2-6008-E98F68309003}"/>
              </a:ext>
            </a:extLst>
          </p:cNvPr>
          <p:cNvSpPr txBox="1"/>
          <p:nvPr/>
        </p:nvSpPr>
        <p:spPr>
          <a:xfrm>
            <a:off x="7903489" y="5378078"/>
            <a:ext cx="412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C++ access control syntax was implemented by a pre-processor.</a:t>
            </a:r>
          </a:p>
        </p:txBody>
      </p:sp>
    </p:spTree>
    <p:extLst>
      <p:ext uri="{BB962C8B-B14F-4D97-AF65-F5344CB8AC3E}">
        <p14:creationId xmlns:p14="http://schemas.microsoft.com/office/powerpoint/2010/main" val="38452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78FF8D-6DEC-2711-795C-B2A6EB98CCEB}"/>
              </a:ext>
            </a:extLst>
          </p:cNvPr>
          <p:cNvSpPr txBox="1"/>
          <p:nvPr/>
        </p:nvSpPr>
        <p:spPr>
          <a:xfrm>
            <a:off x="805016" y="1536174"/>
            <a:ext cx="101874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Point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Point(double x, double y)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("%s x=%f y=%f\n", this,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Java</a:t>
            </a:r>
          </a:p>
        </p:txBody>
      </p:sp>
    </p:spTree>
    <p:extLst>
      <p:ext uri="{BB962C8B-B14F-4D97-AF65-F5344CB8AC3E}">
        <p14:creationId xmlns:p14="http://schemas.microsoft.com/office/powerpoint/2010/main" val="9929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D5B1BC-5A19-1532-4AE5-B69C586525A1}"/>
              </a:ext>
            </a:extLst>
          </p:cNvPr>
          <p:cNvSpPr txBox="1"/>
          <p:nvPr/>
        </p:nvSpPr>
        <p:spPr>
          <a:xfrm>
            <a:off x="805016" y="1536174"/>
            <a:ext cx="77251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 {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double x, y;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Point(double xc,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xc;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y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point x=%f y=%f\n", x, y);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C++</a:t>
            </a:r>
          </a:p>
        </p:txBody>
      </p:sp>
    </p:spTree>
    <p:extLst>
      <p:ext uri="{BB962C8B-B14F-4D97-AF65-F5344CB8AC3E}">
        <p14:creationId xmlns:p14="http://schemas.microsoft.com/office/powerpoint/2010/main" val="293968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B0AB2-FE5C-C6E2-C4FB-17AE5A242568}"/>
              </a:ext>
            </a:extLst>
          </p:cNvPr>
          <p:cNvSpPr txBox="1"/>
          <p:nvPr/>
        </p:nvSpPr>
        <p:spPr>
          <a:xfrm>
            <a:off x="815526" y="1536174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__x = 0.0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__y = 0.0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dump(self):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print('Object point@%x x=%f y=%f' % (id(self),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self.__x,self.__y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Python</a:t>
            </a:r>
          </a:p>
        </p:txBody>
      </p:sp>
    </p:spTree>
    <p:extLst>
      <p:ext uri="{BB962C8B-B14F-4D97-AF65-F5344CB8AC3E}">
        <p14:creationId xmlns:p14="http://schemas.microsoft.com/office/powerpoint/2010/main" val="420694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A574-391C-B9F6-A560-8CC3113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 a Map?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B368-D78A-B69D-FF8B-9BC5606F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dictionary like structures</a:t>
            </a:r>
          </a:p>
        </p:txBody>
      </p:sp>
    </p:spTree>
    <p:extLst>
      <p:ext uri="{BB962C8B-B14F-4D97-AF65-F5344CB8AC3E}">
        <p14:creationId xmlns:p14="http://schemas.microsoft.com/office/powerpoint/2010/main" val="257496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C44C-88B9-BDC0-A33B-285EDBDA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Maps – Key / Value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37F4-A599-BCBD-C95D-9E22E772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"Map" is a common term we use to describe key/value collections</a:t>
            </a:r>
          </a:p>
          <a:p>
            <a:pPr lvl="1"/>
            <a:r>
              <a:rPr lang="en-US" dirty="0"/>
              <a:t>C++ map</a:t>
            </a:r>
          </a:p>
          <a:p>
            <a:pPr lvl="1"/>
            <a:r>
              <a:rPr lang="en-US" dirty="0"/>
              <a:t>Python dictionary</a:t>
            </a:r>
          </a:p>
          <a:p>
            <a:pPr lvl="1"/>
            <a:r>
              <a:rPr lang="en-US" dirty="0"/>
              <a:t>Java Map</a:t>
            </a:r>
          </a:p>
          <a:p>
            <a:pPr lvl="1"/>
            <a:r>
              <a:rPr lang="en-US" dirty="0"/>
              <a:t>PHP Arrays</a:t>
            </a:r>
          </a:p>
          <a:p>
            <a:r>
              <a:rPr lang="en-US" dirty="0"/>
              <a:t>Iterator Pattern as an abstraction for looping across multiple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0409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1337387" y="407637"/>
            <a:ext cx="641393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reversed(sorted(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key=lambda item: item[1]))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first = next(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print('The largest value', first)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136359" y="643962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largest value ('y', 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199200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1005917" y="316197"/>
            <a:ext cx="4910319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 = array();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8;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1;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$a["y"] = 9;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$a["b"] = 3;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$a["a"] = 4;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$a["z"] ?? 42);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$a["x"] ?? 42);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foreach( $a as $k =&gt; $v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$k, $v);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 key\n");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 value in reverse\n");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array_key_first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("Largest value %s=%d\n", $k, $a[$k]);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416616" y="144429"/>
            <a:ext cx="2416046" cy="65556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 by key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 by value in reverse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Largest value y=9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cc_04_03.php</a:t>
            </a:r>
          </a:p>
        </p:txBody>
      </p:sp>
    </p:spTree>
    <p:extLst>
      <p:ext uri="{BB962C8B-B14F-4D97-AF65-F5344CB8AC3E}">
        <p14:creationId xmlns:p14="http://schemas.microsoft.com/office/powerpoint/2010/main" val="7034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cplusplus.com</a:t>
            </a:r>
            <a:r>
              <a:rPr lang="en-US" dirty="0"/>
              <a:t>/reference/map/map/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DB56F8-B4C0-4EB5-9699-1EFCFAF5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12" y="365125"/>
            <a:ext cx="8929788" cy="57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7296-0FFC-4BB6-F1FC-813CDCB4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our "</a:t>
            </a:r>
            <a:r>
              <a:rPr lang="en-US" dirty="0" err="1"/>
              <a:t>pydict</a:t>
            </a:r>
            <a:r>
              <a:rPr lang="en-US" dirty="0"/>
              <a:t>"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13BA-D85F-D2B9-D0D8-11F3E4CA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60" y="1825625"/>
            <a:ext cx="10515600" cy="4351338"/>
          </a:xfrm>
        </p:spPr>
        <p:txBody>
          <a:bodyPr/>
          <a:lstStyle/>
          <a:p>
            <a:r>
              <a:rPr lang="en-US" dirty="0"/>
              <a:t>The previous </a:t>
            </a:r>
            <a:r>
              <a:rPr lang="en-US" dirty="0" err="1"/>
              <a:t>dict</a:t>
            </a:r>
            <a:r>
              <a:rPr lang="en-US" dirty="0"/>
              <a:t> implementation was just a linked list with a key – we need to build multiple implementations for different performance requirements</a:t>
            </a:r>
          </a:p>
          <a:p>
            <a:r>
              <a:rPr lang="en-US" dirty="0"/>
              <a:t>We need to include our methods in the struct instead of using prefix-style function naming conventions</a:t>
            </a:r>
          </a:p>
          <a:p>
            <a:r>
              <a:rPr lang="en-US" dirty="0"/>
              <a:t>We need a better abstraction for looping that does not require "peeking" at the class-internal attributes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63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579132" y="689788"/>
            <a:ext cx="759053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&lt;map&gt;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map&lt;string, int&gt;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1;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["y"] = 2;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["b"] = 3;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["a"] = 4;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("z") ?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: 42));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("x") ?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["x"] : 42));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forwards\n");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(auto cur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mp.begin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cur !=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mp.end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++cur)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first.c_str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cur-&gt;second);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570086" y="809273"/>
            <a:ext cx="2282997" cy="23083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 forwards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cc_04_03.cpp</a:t>
            </a:r>
          </a:p>
        </p:txBody>
      </p:sp>
    </p:spTree>
    <p:extLst>
      <p:ext uri="{BB962C8B-B14F-4D97-AF65-F5344CB8AC3E}">
        <p14:creationId xmlns:p14="http://schemas.microsoft.com/office/powerpoint/2010/main" val="685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Map&lt;String, Integer&gt;</a:t>
            </a:r>
          </a:p>
        </p:txBody>
      </p:sp>
      <p:pic>
        <p:nvPicPr>
          <p:cNvPr id="7" name="Content Placeholder 6" descr="A screen shot of the Java Map class.">
            <a:extLst>
              <a:ext uri="{FF2B5EF4-FFF2-40B4-BE49-F238E27FC236}">
                <a16:creationId xmlns:a16="http://schemas.microsoft.com/office/drawing/2014/main" id="{3E13620C-F5B1-1FF7-0810-B43314B5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508" y="1543237"/>
            <a:ext cx="8910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/8/docs/</a:t>
            </a:r>
            <a:r>
              <a:rPr lang="en-US" dirty="0" err="1"/>
              <a:t>api</a:t>
            </a:r>
            <a:r>
              <a:rPr lang="en-US" dirty="0"/>
              <a:t>/java/util/</a:t>
            </a:r>
            <a:r>
              <a:rPr lang="en-US" dirty="0" err="1"/>
              <a:t>Map.html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2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468035" y="474345"/>
            <a:ext cx="1049518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cc_04_03 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Map&lt;String, Integer&gt; map = new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entry 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entry.getKey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+ ", Value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814802" y="680784"/>
            <a:ext cx="2653290" cy="25545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{a=4, b=3, y=2, z=1}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a, Value = 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b, Value = 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y, Value = 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z, Value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cc_04_03.java</a:t>
            </a:r>
          </a:p>
        </p:txBody>
      </p:sp>
    </p:spTree>
    <p:extLst>
      <p:ext uri="{BB962C8B-B14F-4D97-AF65-F5344CB8AC3E}">
        <p14:creationId xmlns:p14="http://schemas.microsoft.com/office/powerpoint/2010/main" val="147708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629399" y="544797"/>
            <a:ext cx="40511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print("Iterate");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833475" y="849030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422764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4129-7358-4802-2106-C9B1704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Minute of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0CEB-1DE9-4B9E-3CC8-C4BA301F1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2"/>
            <a:ext cx="12192000" cy="6872462"/>
          </a:xfrm>
          <a:prstGeom prst="rect">
            <a:avLst/>
          </a:prstGeom>
        </p:spPr>
      </p:pic>
      <p:pic>
        <p:nvPicPr>
          <p:cNvPr id="210" name="LISP (60) LISP (60)" descr="LISP (60) LISP (60)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2" y="5195824"/>
            <a:ext cx="1820871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1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1078128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2" name="C (72) C (72)" descr="C (72) C (72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8" y="1222591"/>
            <a:ext cx="135797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Procedural"/>
          <p:cNvSpPr/>
          <p:nvPr/>
        </p:nvSpPr>
        <p:spPr>
          <a:xfrm>
            <a:off x="283375" y="278241"/>
            <a:ext cx="1210139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1">
                    <a:lumOff val="1684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 dirty="0">
                <a:solidFill>
                  <a:srgbClr val="35A1FF"/>
                </a:solidFill>
              </a:rPr>
              <a:t>Procedural</a:t>
            </a:r>
          </a:p>
        </p:txBody>
      </p:sp>
      <p:sp>
        <p:nvSpPr>
          <p:cNvPr id="214" name="https://en.wikipedia.org/wiki/Object-oriented_programming"/>
          <p:cNvSpPr/>
          <p:nvPr/>
        </p:nvSpPr>
        <p:spPr>
          <a:xfrm>
            <a:off x="252780" y="6295996"/>
            <a:ext cx="65719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https://en.wikipedia.org/wiki/Object-oriented_programming</a:t>
            </a:r>
          </a:p>
        </p:txBody>
      </p:sp>
      <p:pic>
        <p:nvPicPr>
          <p:cNvPr id="215" name="C++ (80) C++ (80)" descr="C++ (80) C++ (80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4" y="2841182"/>
            <a:ext cx="169865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6" name="ALGOL60 ALGOL60" descr="ALGOL60 ALGOL6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9269" y="2842770"/>
            <a:ext cx="1991317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Simula67 Simula67" descr="Simula67 Simula6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75" y="2893744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Smalltalk(71) Smalltalk(71)" descr="Smalltalk(71) Smalltalk(7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45494" y="3990869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ascal(70) Pascal(70)" descr="Pascal(70) Pascal(7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969" y="1225766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9188681">
            <a:off x="3144738" y="3503879"/>
            <a:ext cx="503544" cy="1034682"/>
          </a:xfrm>
          <a:prstGeom prst="rect">
            <a:avLst/>
          </a:prstGeom>
        </p:spPr>
      </p:pic>
      <p:pic>
        <p:nvPicPr>
          <p:cNvPr id="222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6798297">
            <a:off x="2215006" y="3027414"/>
            <a:ext cx="246380" cy="437693"/>
          </a:xfrm>
          <a:prstGeom prst="rect">
            <a:avLst/>
          </a:prstGeom>
        </p:spPr>
      </p:pic>
      <p:pic>
        <p:nvPicPr>
          <p:cNvPr id="224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5763785">
            <a:off x="1909155" y="1264076"/>
            <a:ext cx="1070907" cy="2351771"/>
          </a:xfrm>
          <a:prstGeom prst="rect">
            <a:avLst/>
          </a:prstGeom>
        </p:spPr>
      </p:pic>
      <p:pic>
        <p:nvPicPr>
          <p:cNvPr id="226" name="Scheme (75) Scheme (75)" descr="Scheme (75) Scheme (7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239" y="5195824"/>
            <a:ext cx="2724155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7" name="JavaScript (95) JavaScript (95)" descr="JavaScript (95) JavaScript (95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939" y="4732035"/>
            <a:ext cx="3063431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8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6798297">
            <a:off x="2794306" y="4445445"/>
            <a:ext cx="985157" cy="2152709"/>
          </a:xfrm>
          <a:prstGeom prst="rect">
            <a:avLst/>
          </a:prstGeom>
        </p:spPr>
      </p:pic>
      <p:pic>
        <p:nvPicPr>
          <p:cNvPr id="230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973992">
            <a:off x="7749497" y="4591850"/>
            <a:ext cx="746872" cy="1599549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6798297">
            <a:off x="5217672" y="2570081"/>
            <a:ext cx="663409" cy="1405796"/>
          </a:xfrm>
          <a:prstGeom prst="rect">
            <a:avLst/>
          </a:prstGeom>
        </p:spPr>
      </p:pic>
      <p:pic>
        <p:nvPicPr>
          <p:cNvPr id="234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0525145">
            <a:off x="6707133" y="1934130"/>
            <a:ext cx="493629" cy="1011664"/>
          </a:xfrm>
          <a:prstGeom prst="rect">
            <a:avLst/>
          </a:prstGeom>
        </p:spPr>
      </p:pic>
      <p:pic>
        <p:nvPicPr>
          <p:cNvPr id="236" name="python (91) python (91)" descr="python (91) python (91)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521658" y="1707716"/>
            <a:ext cx="2332229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3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5776979">
            <a:off x="7759634" y="260151"/>
            <a:ext cx="981234" cy="2143603"/>
          </a:xfrm>
          <a:prstGeom prst="rect">
            <a:avLst/>
          </a:prstGeom>
        </p:spPr>
      </p:pic>
      <p:pic>
        <p:nvPicPr>
          <p:cNvPr id="239" name="Java (95) Java (95)" descr="Java (95) Java (95)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664" y="3825007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0" name="C# (01) C# (01)" descr="C# (01) C# (01)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1931" y="2841182"/>
            <a:ext cx="1534355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1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8694594">
            <a:off x="7640374" y="1210827"/>
            <a:ext cx="619754" cy="1304452"/>
          </a:xfrm>
          <a:prstGeom prst="rect">
            <a:avLst/>
          </a:prstGeom>
        </p:spPr>
      </p:pic>
      <p:pic>
        <p:nvPicPr>
          <p:cNvPr id="243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20130090">
            <a:off x="7964607" y="1018909"/>
            <a:ext cx="1957412" cy="4409722"/>
          </a:xfrm>
          <a:prstGeom prst="rect">
            <a:avLst/>
          </a:prstGeom>
        </p:spPr>
      </p:pic>
      <p:pic>
        <p:nvPicPr>
          <p:cNvPr id="245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5708807">
            <a:off x="7652976" y="1843570"/>
            <a:ext cx="594549" cy="1245942"/>
          </a:xfrm>
          <a:prstGeom prst="rect">
            <a:avLst/>
          </a:prstGeom>
        </p:spPr>
      </p:pic>
      <p:pic>
        <p:nvPicPr>
          <p:cNvPr id="247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5133235">
            <a:off x="9678376" y="3103350"/>
            <a:ext cx="575904" cy="1445019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7903450">
            <a:off x="8755302" y="1969772"/>
            <a:ext cx="1138204" cy="2507997"/>
          </a:xfrm>
          <a:prstGeom prst="rect">
            <a:avLst/>
          </a:prstGeom>
        </p:spPr>
      </p:pic>
      <p:sp>
        <p:nvSpPr>
          <p:cNvPr id="251" name="Hybrid"/>
          <p:cNvSpPr/>
          <p:nvPr/>
        </p:nvSpPr>
        <p:spPr>
          <a:xfrm>
            <a:off x="283375" y="2266486"/>
            <a:ext cx="772456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Hybrid</a:t>
            </a:r>
          </a:p>
        </p:txBody>
      </p:sp>
      <p:sp>
        <p:nvSpPr>
          <p:cNvPr id="252" name="Object Oriented"/>
          <p:cNvSpPr/>
          <p:nvPr/>
        </p:nvSpPr>
        <p:spPr>
          <a:xfrm>
            <a:off x="377741" y="4641934"/>
            <a:ext cx="1746440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Object Oriented</a:t>
            </a:r>
          </a:p>
        </p:txBody>
      </p:sp>
      <p:pic>
        <p:nvPicPr>
          <p:cNvPr id="253" name="PHP (95) PHP (95)" descr="PHP (95) PHP (95)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9300612" y="486541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4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9573588">
            <a:off x="6914138" y="3459048"/>
            <a:ext cx="404269" cy="804222"/>
          </a:xfrm>
          <a:prstGeom prst="rect">
            <a:avLst/>
          </a:prstGeom>
        </p:spPr>
      </p:pic>
      <p:pic>
        <p:nvPicPr>
          <p:cNvPr id="25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4812521">
            <a:off x="2542523" y="4053461"/>
            <a:ext cx="849804" cy="1838497"/>
          </a:xfrm>
          <a:prstGeom prst="rect">
            <a:avLst/>
          </a:prstGeom>
        </p:spPr>
      </p:pic>
      <p:sp>
        <p:nvSpPr>
          <p:cNvPr id="258" name="Classes were added to PHP in 2000"/>
          <p:cNvSpPr/>
          <p:nvPr/>
        </p:nvSpPr>
        <p:spPr>
          <a:xfrm>
            <a:off x="9146073" y="5854074"/>
            <a:ext cx="2561165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Classes were added to PHP in 2000</a:t>
            </a:r>
          </a:p>
        </p:txBody>
      </p:sp>
      <p:pic>
        <p:nvPicPr>
          <p:cNvPr id="259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4098296">
            <a:off x="4044378" y="1857732"/>
            <a:ext cx="537032" cy="1112420"/>
          </a:xfrm>
          <a:prstGeom prst="rect">
            <a:avLst/>
          </a:prstGeom>
        </p:spPr>
      </p:pic>
      <p:pic>
        <p:nvPicPr>
          <p:cNvPr id="261" name="PERL (87) PERL (87)" descr="PERL (87) PERL (87)"/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5954521" y="309563"/>
            <a:ext cx="199885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62" name="Line Line" descr="Line Line"/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 rot="7510437">
            <a:off x="8200961" y="132935"/>
            <a:ext cx="675683" cy="14342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07ACD-8E66-B750-5F22-F55F7E95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Three Syntaxes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B5FA-6490-CD71-66BD-97BDD2E08A80}"/>
              </a:ext>
            </a:extLst>
          </p:cNvPr>
          <p:cNvSpPr txBox="1"/>
          <p:nvPr/>
        </p:nvSpPr>
        <p:spPr>
          <a:xfrm>
            <a:off x="764628" y="962110"/>
            <a:ext cx="5570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C++ 1980 – Pre-process + compile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D5DA1-F3F1-F112-7D6D-F37EED74520B}"/>
              </a:ext>
            </a:extLst>
          </p:cNvPr>
          <p:cNvSpPr txBox="1"/>
          <p:nvPr/>
        </p:nvSpPr>
        <p:spPr>
          <a:xfrm>
            <a:off x="3154293" y="2613392"/>
            <a:ext cx="6093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 1991 - Interpreted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FF3AB-7047-E852-55BD-818A315BCE50}"/>
              </a:ext>
            </a:extLst>
          </p:cNvPr>
          <p:cNvSpPr txBox="1"/>
          <p:nvPr/>
        </p:nvSpPr>
        <p:spPr>
          <a:xfrm>
            <a:off x="6201102" y="4043927"/>
            <a:ext cx="54128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Java 1995 – Compiled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Integer&gt; map =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0A38A-42D4-7EE3-C799-E038A5E0A3DB}"/>
              </a:ext>
            </a:extLst>
          </p:cNvPr>
          <p:cNvSpPr txBox="1"/>
          <p:nvPr/>
        </p:nvSpPr>
        <p:spPr>
          <a:xfrm>
            <a:off x="483477" y="4509842"/>
            <a:ext cx="5192110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chose not to extend the language syntax to use  [] and instead used get() and put() methods.  C++ has a "pretty unique" approach that makes the succinct / natural syntax possible.  The C++ syntax influenced the Python and most other syntaxes except for Java.</a:t>
            </a:r>
          </a:p>
        </p:txBody>
      </p:sp>
    </p:spTree>
    <p:extLst>
      <p:ext uri="{BB962C8B-B14F-4D97-AF65-F5344CB8AC3E}">
        <p14:creationId xmlns:p14="http://schemas.microsoft.com/office/powerpoint/2010/main" val="399632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9B7A10-2AD3-AE38-BFFF-92FA42FD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OO approach is somewhat 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8E41D-854F-BFA5-1A8E-D18F2477B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0641" cy="4351338"/>
          </a:xfrm>
        </p:spPr>
        <p:txBody>
          <a:bodyPr/>
          <a:lstStyle/>
          <a:p>
            <a:r>
              <a:rPr lang="en-US" dirty="0"/>
              <a:t>C++ allows a class developer to create classes that can be used as if they new native types like integer and floating point using Operator Overloading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5559972" y="166078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&amp; operator [](const int &amp;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18186-93F7-C796-882A-6AE9E822DA7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3755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924912" y="90849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829019" y="782368"/>
            <a:ext cx="363776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40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829019" y="3698800"/>
            <a:ext cx="363776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did not want to support call by reference, and even more did not support returning a reference from within a function.  C++ figured that a good programmer would use these features wisely.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267256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021-2E41-B94A-18E7-1B989204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Influence in Python goes very deep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E312-6501-4E79-CCC1-9D1C4B1E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0848" cy="4351338"/>
          </a:xfrm>
        </p:spPr>
        <p:txBody>
          <a:bodyPr/>
          <a:lstStyle/>
          <a:p>
            <a:r>
              <a:rPr lang="en-US" dirty="0"/>
              <a:t>The Python approach to providing this syntax to us was to extend the language to transform the bracket syntax into function calls to internal class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2A49-23D2-D509-4A8C-DB9AC0D36D48}"/>
              </a:ext>
            </a:extLst>
          </p:cNvPr>
          <p:cNvSpPr txBox="1"/>
          <p:nvPr/>
        </p:nvSpPr>
        <p:spPr>
          <a:xfrm>
            <a:off x="6463862" y="1825625"/>
            <a:ext cx="56020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x[1] =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print('print x[1]',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x[5] = x[1] +2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__(5,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 + 2)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FD6C2-C237-45EA-B867-CE7F700F3AFA}"/>
              </a:ext>
            </a:extLst>
          </p:cNvPr>
          <p:cNvSpPr txBox="1"/>
          <p:nvPr/>
        </p:nvSpPr>
        <p:spPr>
          <a:xfrm>
            <a:off x="8655270" y="5063387"/>
            <a:ext cx="2648606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x[1]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{1: 40, 5: 42}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B6ED-5A83-D3DD-5C5C-C143A68EA43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cc_04_04.py</a:t>
            </a:r>
          </a:p>
        </p:txBody>
      </p:sp>
    </p:spTree>
    <p:extLst>
      <p:ext uri="{BB962C8B-B14F-4D97-AF65-F5344CB8AC3E}">
        <p14:creationId xmlns:p14="http://schemas.microsoft.com/office/powerpoint/2010/main" val="362768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416F-B72E-F95E-299C-0A291D73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532E-4702-220C-321A-5DB5A9F2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Encapsulation – Bundling code and data together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https://</a:t>
            </a:r>
            <a:r>
              <a:rPr lang="en-US" dirty="0" err="1">
                <a:solidFill>
                  <a:srgbClr val="002060"/>
                </a:solidFill>
              </a:rPr>
              <a:t>en.wikipedia.org</a:t>
            </a:r>
            <a:r>
              <a:rPr lang="en-US" dirty="0">
                <a:solidFill>
                  <a:srgbClr val="002060"/>
                </a:solidFill>
              </a:rPr>
              <a:t>/wiki/Encapsulation_(</a:t>
            </a:r>
            <a:r>
              <a:rPr lang="en-US" dirty="0" err="1">
                <a:solidFill>
                  <a:srgbClr val="002060"/>
                </a:solidFill>
              </a:rPr>
              <a:t>computer_programming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Abstraction – Separate interface from implementation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/wiki/Abstraction_(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computer_science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Inheritance – Creating new classes by extending existing classes (DRY)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/wiki/Inheritance_(object-</a:t>
            </a:r>
            <a:r>
              <a:rPr lang="en-US" dirty="0" err="1"/>
              <a:t>oriented_programming</a:t>
            </a:r>
            <a:r>
              <a:rPr lang="en-US" dirty="0"/>
              <a:t>)</a:t>
            </a:r>
          </a:p>
          <a:p>
            <a:r>
              <a:rPr lang="en-US" dirty="0"/>
              <a:t>Polymorphism -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/wiki/Polymorphism_(</a:t>
            </a:r>
            <a:r>
              <a:rPr lang="en-US" dirty="0" err="1"/>
              <a:t>computer_science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4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north Atlantic">
            <a:extLst>
              <a:ext uri="{FF2B5EF4-FFF2-40B4-BE49-F238E27FC236}">
                <a16:creationId xmlns:a16="http://schemas.microsoft.com/office/drawing/2014/main" id="{4DA69A5F-CD42-3BA5-9C9C-FC75D8AA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25" y="-24945"/>
            <a:ext cx="12506325" cy="6834007"/>
          </a:xfrm>
          <a:prstGeom prst="rect">
            <a:avLst/>
          </a:prstGeom>
        </p:spPr>
      </p:pic>
      <p:pic>
        <p:nvPicPr>
          <p:cNvPr id="5" name="Picture 4" descr="Bjarne Strostrup the creator of C++">
            <a:hlinkClick r:id="rId3"/>
            <a:extLst>
              <a:ext uri="{FF2B5EF4-FFF2-40B4-BE49-F238E27FC236}">
                <a16:creationId xmlns:a16="http://schemas.microsoft.com/office/drawing/2014/main" id="{2792B5A2-61FE-7A69-5D61-BE5BD724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479" y="4072731"/>
            <a:ext cx="2294684" cy="2080513"/>
          </a:xfrm>
          <a:prstGeom prst="rect">
            <a:avLst/>
          </a:prstGeom>
        </p:spPr>
      </p:pic>
      <p:pic>
        <p:nvPicPr>
          <p:cNvPr id="7" name="Picture 6" descr="Brian W. Kernighan - Worked on C and wrote the book on C">
            <a:extLst>
              <a:ext uri="{FF2B5EF4-FFF2-40B4-BE49-F238E27FC236}">
                <a16:creationId xmlns:a16="http://schemas.microsoft.com/office/drawing/2014/main" id="{4EAB9D3B-0ED3-BC1D-5241-6FF404D54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029" y="576490"/>
            <a:ext cx="1830134" cy="2036762"/>
          </a:xfrm>
          <a:prstGeom prst="rect">
            <a:avLst/>
          </a:prstGeom>
        </p:spPr>
      </p:pic>
      <p:pic>
        <p:nvPicPr>
          <p:cNvPr id="9" name="Picture 8" descr="Guido van Rossum - The creator of the Python Programming language">
            <a:hlinkClick r:id="rId6"/>
            <a:extLst>
              <a:ext uri="{FF2B5EF4-FFF2-40B4-BE49-F238E27FC236}">
                <a16:creationId xmlns:a16="http://schemas.microsoft.com/office/drawing/2014/main" id="{FC66FA66-ED3A-E617-82CB-E5201B23B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917" y="2828924"/>
            <a:ext cx="1809108" cy="18788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DDC380-57E7-99BB-D48F-74063279E46A}"/>
              </a:ext>
            </a:extLst>
          </p:cNvPr>
          <p:cNvCxnSpPr>
            <a:stCxn id="7" idx="2"/>
          </p:cNvCxnSpPr>
          <p:nvPr/>
        </p:nvCxnSpPr>
        <p:spPr>
          <a:xfrm flipH="1">
            <a:off x="1428750" y="2613252"/>
            <a:ext cx="1562346" cy="10576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A6978-B190-0FB0-41BC-92DAABE73DDD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428750" y="3719613"/>
            <a:ext cx="1330071" cy="35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B24915-AC21-13A2-8F87-870B18585EB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782917" y="1857375"/>
            <a:ext cx="904554" cy="9715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59D62D-30D4-2C94-C48A-54DBDFA60E0C}"/>
              </a:ext>
            </a:extLst>
          </p:cNvPr>
          <p:cNvSpPr txBox="1"/>
          <p:nvPr/>
        </p:nvSpPr>
        <p:spPr>
          <a:xfrm>
            <a:off x="4262928" y="1594871"/>
            <a:ext cx="37542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2681E-FA2C-1992-3579-6C4566CD757D}"/>
              </a:ext>
            </a:extLst>
          </p:cNvPr>
          <p:cNvSpPr txBox="1"/>
          <p:nvPr/>
        </p:nvSpPr>
        <p:spPr>
          <a:xfrm>
            <a:off x="4267199" y="4837267"/>
            <a:ext cx="73712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C++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451A6-9ADC-8E86-1E54-F45D72454F37}"/>
              </a:ext>
            </a:extLst>
          </p:cNvPr>
          <p:cNvSpPr txBox="1"/>
          <p:nvPr/>
        </p:nvSpPr>
        <p:spPr>
          <a:xfrm>
            <a:off x="8309745" y="3372952"/>
            <a:ext cx="122405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Python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BFF5FC-70DC-9140-4C90-D7623D60682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638352" y="1856481"/>
            <a:ext cx="3671393" cy="17780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1727FD-89D6-D82B-6DCF-32A94A59E88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004324" y="3597393"/>
            <a:ext cx="3305421" cy="15014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906B991F-2C12-3608-6DAA-D6B8E7DB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63" y="230200"/>
            <a:ext cx="453775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open flow of innovation and ideas</a:t>
            </a:r>
          </a:p>
        </p:txBody>
      </p:sp>
    </p:spTree>
    <p:extLst>
      <p:ext uri="{BB962C8B-B14F-4D97-AF65-F5344CB8AC3E}">
        <p14:creationId xmlns:p14="http://schemas.microsoft.com/office/powerpoint/2010/main" val="798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770992" y="1690688"/>
            <a:ext cx="6400801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171793" y="720678"/>
            <a:ext cx="4362981" cy="32932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values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index, value)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= value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ten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ten[1] = 40;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ten[1] contains",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print("Done assigning ten[5]");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ten[5] contains", ten[5]);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534398" y="4768230"/>
            <a:ext cx="3637769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ten[1] contains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ten[5] contains 42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1B75D-AE4E-E56E-6BD1-C30DF3F0D9A6}"/>
              </a:ext>
            </a:extLst>
          </p:cNvPr>
          <p:cNvSpPr txBox="1"/>
          <p:nvPr/>
        </p:nvSpPr>
        <p:spPr>
          <a:xfrm>
            <a:off x="10339319" y="6185097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0AD9A-51C8-BD78-64CD-1F2F824A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42" y="236736"/>
            <a:ext cx="5824538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Python has operator overloading!</a:t>
            </a:r>
          </a:p>
        </p:txBody>
      </p:sp>
    </p:spTree>
    <p:extLst>
      <p:ext uri="{BB962C8B-B14F-4D97-AF65-F5344CB8AC3E}">
        <p14:creationId xmlns:p14="http://schemas.microsoft.com/office/powerpoint/2010/main" val="20196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8DF2-0509-37AD-7721-7985DF5E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Encapsulation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57C3-1E1C-4867-7B85-35AE42C54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methods into our C-based Map class</a:t>
            </a:r>
          </a:p>
        </p:txBody>
      </p:sp>
    </p:spTree>
    <p:extLst>
      <p:ext uri="{BB962C8B-B14F-4D97-AF65-F5344CB8AC3E}">
        <p14:creationId xmlns:p14="http://schemas.microsoft.com/office/powerpoint/2010/main" val="192253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345528" y="905232"/>
            <a:ext cx="797785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for(cur = map-&gt;first(map); cur != NULL; cur = map-&gt;next(map)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7440350" y="607347"/>
            <a:ext cx="4257897" cy="35394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Map@0x600002a3c000 count=4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345528" y="633478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4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340438" y="2290898"/>
            <a:ext cx="6521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our map entry for Map&lt;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key is a string / character array which is allocated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using malloc() when a new entry is created.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MapEntry</a:t>
            </a:r>
            <a:r>
              <a:rPr lang="en-US" dirty="0"/>
              <a:t>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/>
          <a:lstStyle/>
          <a:p>
            <a:r>
              <a:rPr lang="en-US" dirty="0"/>
              <a:t>This is the structure that will make up the nodes in the list.</a:t>
            </a:r>
          </a:p>
          <a:p>
            <a:r>
              <a:rPr lang="en-US" dirty="0"/>
              <a:t>The key is a character string – the actual data will be saved in a newly allocated space.</a:t>
            </a:r>
          </a:p>
          <a:p>
            <a:r>
              <a:rPr lang="en-US" dirty="0"/>
              <a:t>The value is an int and will be allocated right in the node.</a:t>
            </a:r>
          </a:p>
        </p:txBody>
      </p:sp>
    </p:spTree>
    <p:extLst>
      <p:ext uri="{BB962C8B-B14F-4D97-AF65-F5344CB8AC3E}">
        <p14:creationId xmlns:p14="http://schemas.microsoft.com/office/powerpoint/2010/main" val="138981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89066" y="1027906"/>
            <a:ext cx="51251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(*put)(struct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key,int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(*find)(struct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*key);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(*get)(struct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char *key, int def);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(*size)(struct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(*dump)(struct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(*first)(struct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Map*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contains the attributes </a:t>
            </a:r>
            <a:r>
              <a:rPr lang="en-US" i="1" dirty="0"/>
              <a:t>and</a:t>
            </a:r>
            <a:r>
              <a:rPr lang="en-US" dirty="0"/>
              <a:t> methods</a:t>
            </a:r>
          </a:p>
          <a:p>
            <a:r>
              <a:rPr lang="en-US" dirty="0"/>
              <a:t>We will use pointers to functions to make it so we access the methods from the Map object.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Encapsulation is the bundling of attributes and methods together</a:t>
            </a:r>
          </a:p>
        </p:txBody>
      </p:sp>
    </p:spTree>
    <p:extLst>
      <p:ext uri="{BB962C8B-B14F-4D97-AF65-F5344CB8AC3E}">
        <p14:creationId xmlns:p14="http://schemas.microsoft.com/office/powerpoint/2010/main" val="369387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*p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p-&gt;__head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p-&gt;__tail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p-&gt;__count = 0;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p-&gt;put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p-&gt;find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Map_find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p-&gt;get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p-&gt;size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Map_size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p-&gt;dump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p-&gt;first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Map_first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p-&gt;del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73313" cy="4351338"/>
          </a:xfrm>
        </p:spPr>
        <p:txBody>
          <a:bodyPr>
            <a:normAutofit/>
          </a:bodyPr>
          <a:lstStyle/>
          <a:p>
            <a:r>
              <a:rPr lang="en-US" dirty="0"/>
              <a:t>Allocate the Map object instance and fill it with defaults.</a:t>
            </a:r>
          </a:p>
          <a:p>
            <a:r>
              <a:rPr lang="en-US" dirty="0"/>
              <a:t>In a C++ class, the name of </a:t>
            </a:r>
            <a:r>
              <a:rPr lang="en-US" dirty="0" err="1"/>
              <a:t>Map_put</a:t>
            </a:r>
            <a:r>
              <a:rPr lang="en-US" dirty="0"/>
              <a:t>() function is obscured and only accessible via the put() method</a:t>
            </a:r>
          </a:p>
        </p:txBody>
      </p:sp>
    </p:spTree>
    <p:extLst>
      <p:ext uri="{BB962C8B-B14F-4D97-AF65-F5344CB8AC3E}">
        <p14:creationId xmlns:p14="http://schemas.microsoft.com/office/powerpoint/2010/main" val="3146089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466168" y="1690688"/>
            <a:ext cx="695094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map-&gt;dump - In effect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except we print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contents of the Map to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–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Map@%p count=%d\n", self, self-&gt;count);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self-&gt;__head; cur != NULL ; cur = cur-&gt;__next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Map_dump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Build a simple debug tool right away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We are *inside* the class so accessing private values is 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97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5232523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Destructor for the Map Class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Loops through and frees all the keys and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entries in the map.  The values are integers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and so there is no need to free them.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*cur,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cur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while(cur)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free(cur-&gt;key);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/* value is just part of the struct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next = cur-&gt;__next;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free((void *)self);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Free the allocated key strings, then the </a:t>
            </a:r>
            <a:r>
              <a:rPr lang="en-US" dirty="0" err="1"/>
              <a:t>MapEntry</a:t>
            </a:r>
            <a:r>
              <a:rPr lang="en-US" dirty="0"/>
              <a:t> structure</a:t>
            </a:r>
          </a:p>
          <a:p>
            <a:r>
              <a:rPr lang="en-US" dirty="0"/>
              <a:t>Note that we take cur-&gt;next before we free the node, assuming that cur data might be gone.</a:t>
            </a:r>
          </a:p>
          <a:p>
            <a:r>
              <a:rPr lang="en-US" dirty="0"/>
              <a:t>At the very end we free the Map structure</a:t>
            </a:r>
          </a:p>
        </p:txBody>
      </p:sp>
    </p:spTree>
    <p:extLst>
      <p:ext uri="{BB962C8B-B14F-4D97-AF65-F5344CB8AC3E}">
        <p14:creationId xmlns:p14="http://schemas.microsoft.com/office/powerpoint/2010/main" val="87827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614758" y="743308"/>
            <a:ext cx="5984331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map-&gt;get - Locate and return the value for the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corresponding key or a default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def - A default value to return if the key is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not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an integer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int ret = map-&gt;get(map, "z",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value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("key", 42)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def)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self-&gt;find(self, 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 ) return def;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Map_get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Returns the value stored at the key or a default value</a:t>
            </a:r>
          </a:p>
          <a:p>
            <a:r>
              <a:rPr lang="en-US" dirty="0"/>
              <a:t>Pretty simple when you can use self-&gt;find()</a:t>
            </a:r>
          </a:p>
        </p:txBody>
      </p:sp>
    </p:spTree>
    <p:extLst>
      <p:ext uri="{BB962C8B-B14F-4D97-AF65-F5344CB8AC3E}">
        <p14:creationId xmlns:p14="http://schemas.microsoft.com/office/powerpoint/2010/main" val="128451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39EA-F586-5B68-5901-8D9DBF31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BB45-8B7D-79F7-43D5-E6079C4A5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to keep things simple we associate a method for a class with a simple naming convention</a:t>
            </a:r>
          </a:p>
          <a:p>
            <a:r>
              <a:rPr lang="en-US" dirty="0"/>
              <a:t>It seems simple enough but is a bad idea in practice.</a:t>
            </a:r>
          </a:p>
          <a:p>
            <a:pPr lvl="1"/>
            <a:r>
              <a:rPr lang="en-US" dirty="0"/>
              <a:t>Python strings are objects that follow the principle of encapsulation</a:t>
            </a:r>
          </a:p>
          <a:p>
            <a:pPr lvl="1"/>
            <a:r>
              <a:rPr lang="en-US" dirty="0"/>
              <a:t>PHP strings are a type plus an associated / prefixed library</a:t>
            </a:r>
          </a:p>
          <a:p>
            <a:endParaRPr lang="en-US" dirty="0"/>
          </a:p>
          <a:p>
            <a:r>
              <a:rPr lang="en-US" dirty="0"/>
              <a:t>Before I show you the next slide, I need to emphasize that I love many many things about PHP – but there are some annoyances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16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260428" y="1072674"/>
            <a:ext cx="673613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map-&gt;put - Add or update an entry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value - The value to be stored with the associated key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If the key is not in the Map, an entry is added.  If there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already an entry in the Map for the key, the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updated.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map-&gt;put(map, "x",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map["key"] =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value)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Map_put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not used by main() – it is just for in-class use – that is the definition of "private" in OO-speak</a:t>
            </a:r>
          </a:p>
          <a:p>
            <a:r>
              <a:rPr lang="en-US" dirty="0"/>
              <a:t>Uses map-&gt;find() to check if the key is already in the map</a:t>
            </a:r>
          </a:p>
        </p:txBody>
      </p:sp>
    </p:spTree>
    <p:extLst>
      <p:ext uri="{BB962C8B-B14F-4D97-AF65-F5344CB8AC3E}">
        <p14:creationId xmlns:p14="http://schemas.microsoft.com/office/powerpoint/2010/main" val="4147279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0B565-6B06-CD5E-E79C-82E8B157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97BAF-31B2-B4EB-44E0-BA635485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254750" cy="1500187"/>
          </a:xfrm>
        </p:spPr>
        <p:txBody>
          <a:bodyPr/>
          <a:lstStyle/>
          <a:p>
            <a:r>
              <a:rPr lang="en-US" dirty="0"/>
              <a:t>Looping while respecting the abstraction boundary</a:t>
            </a:r>
          </a:p>
        </p:txBody>
      </p:sp>
      <p:pic>
        <p:nvPicPr>
          <p:cNvPr id="7" name="Picture 6" descr="A picture containing person, hand, holding, indoor&#10;&#10;Description automatically generated">
            <a:extLst>
              <a:ext uri="{FF2B5EF4-FFF2-40B4-BE49-F238E27FC236}">
                <a16:creationId xmlns:a16="http://schemas.microsoft.com/office/drawing/2014/main" id="{EB1D15DD-46EC-BD0A-0F58-7E1CF15E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30" y="3615871"/>
            <a:ext cx="2247420" cy="24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5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Concerns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5550" cy="3820795"/>
          </a:xfrm>
        </p:spPr>
        <p:txBody>
          <a:bodyPr>
            <a:normAutofit/>
          </a:bodyPr>
          <a:lstStyle/>
          <a:p>
            <a:r>
              <a:rPr lang="en-US" dirty="0"/>
              <a:t>Following the practice or "abstraction", object builders make attributes critical to the functioning of the object "private"</a:t>
            </a:r>
          </a:p>
          <a:p>
            <a:r>
              <a:rPr lang="en-US" dirty="0"/>
              <a:t>We do not want our calling code to access </a:t>
            </a:r>
            <a:r>
              <a:rPr lang="en-US" b="1" dirty="0"/>
              <a:t>head</a:t>
            </a:r>
            <a:r>
              <a:rPr lang="en-US" dirty="0"/>
              <a:t> or </a:t>
            </a:r>
            <a:r>
              <a:rPr lang="en-US" b="1" dirty="0"/>
              <a:t>count</a:t>
            </a:r>
            <a:r>
              <a:rPr lang="en-US" dirty="0"/>
              <a:t> – and even worse the object will break badly if the main program starts changing with these values without full understanding of the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3791903" y="604803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Separation_of_concerns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7708801" y="1340371"/>
            <a:ext cx="362150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__count;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This loop is OK in an object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method – but not in main()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(current = map-&gt;__head;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!=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= current-&gt;__next 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083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3014" cy="1325563"/>
          </a:xfrm>
        </p:spPr>
        <p:txBody>
          <a:bodyPr/>
          <a:lstStyle/>
          <a:p>
            <a:r>
              <a:rPr lang="en-US" dirty="0"/>
              <a:t>About Iterators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5440" cy="3283942"/>
          </a:xfrm>
        </p:spPr>
        <p:txBody>
          <a:bodyPr>
            <a:normAutofit/>
          </a:bodyPr>
          <a:lstStyle/>
          <a:p>
            <a:r>
              <a:rPr lang="en-US" dirty="0"/>
              <a:t>To allow code outside the the object to traverse a list, we use iterators</a:t>
            </a:r>
          </a:p>
          <a:p>
            <a:r>
              <a:rPr lang="en-US" dirty="0"/>
              <a:t>Once we have an iterator, each time we call "next" we get the next item in the list until the end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8247245" y="556596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/wiki/Iterator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6801219" y="306811"/>
            <a:ext cx="319189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print('x is', x)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list(x)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print('y is', y)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(reversed(x))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145A5-0C5C-F227-97D8-5C260B05825A}"/>
              </a:ext>
            </a:extLst>
          </p:cNvPr>
          <p:cNvSpPr txBox="1"/>
          <p:nvPr/>
        </p:nvSpPr>
        <p:spPr>
          <a:xfrm>
            <a:off x="838200" y="4707771"/>
            <a:ext cx="5112297" cy="19389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is {'a': 1, 'b': 2, 'c': 3}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is ['a', 'b', 'c']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0x100410a40&gt;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dict_reversekeyiterator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0x1005888b0&gt;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5BD73-CCDB-42B2-1BEA-5B2EF9B8E7CC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cc_05_06.py</a:t>
            </a:r>
          </a:p>
        </p:txBody>
      </p:sp>
      <p:pic>
        <p:nvPicPr>
          <p:cNvPr id="4" name="Picture 3" descr="A PEZ dispenser, with its head back dispensing one item of candy as a metaphor for the iterator pattern.">
            <a:extLst>
              <a:ext uri="{FF2B5EF4-FFF2-40B4-BE49-F238E27FC236}">
                <a16:creationId xmlns:a16="http://schemas.microsoft.com/office/drawing/2014/main" id="{50788EC6-E5E2-739F-CF1F-F5DD53EC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97" y="922706"/>
            <a:ext cx="1228001" cy="1351685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D3B2BD49-35CB-C28B-C5D7-91810B748123}"/>
              </a:ext>
            </a:extLst>
          </p:cNvPr>
          <p:cNvSpPr/>
          <p:nvPr/>
        </p:nvSpPr>
        <p:spPr>
          <a:xfrm>
            <a:off x="9807073" y="922706"/>
            <a:ext cx="869617" cy="302235"/>
          </a:xfrm>
          <a:prstGeom prst="wedgeEllipseCallout">
            <a:avLst>
              <a:gd name="adj1" fmla="val 54659"/>
              <a:gd name="adj2" fmla="val 81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238148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</p:spTree>
    <p:extLst>
      <p:ext uri="{BB962C8B-B14F-4D97-AF65-F5344CB8AC3E}">
        <p14:creationId xmlns:p14="http://schemas.microsoft.com/office/powerpoint/2010/main" val="468184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22165" y="797510"/>
            <a:ext cx="5769528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Map_first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Create an iterator from the head of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Map and return the first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entries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that creates an iterator from a dictionary: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Map_first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-&gt;__current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 = &amp;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 = &amp;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Map_first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We allocate a </a:t>
            </a:r>
            <a:r>
              <a:rPr lang="en-US" dirty="0" err="1"/>
              <a:t>MapIter</a:t>
            </a:r>
            <a:r>
              <a:rPr lang="en-US" dirty="0"/>
              <a:t> and set it up with initial  </a:t>
            </a:r>
          </a:p>
          <a:p>
            <a:r>
              <a:rPr lang="en-US" dirty="0"/>
              <a:t>If self-&gt;head is NULL, the list is empty.</a:t>
            </a:r>
          </a:p>
          <a:p>
            <a:r>
              <a:rPr lang="en-US" dirty="0"/>
              <a:t>We can access protected data in the Map class because the </a:t>
            </a:r>
            <a:r>
              <a:rPr lang="en-US" dirty="0" err="1"/>
              <a:t>MapIter</a:t>
            </a:r>
            <a:r>
              <a:rPr lang="en-US" dirty="0"/>
              <a:t> implementation is part of the Map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82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7695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self-&gt;__current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self-&gt;current = self-&gt;current-&gt;next;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self-&gt;current;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a method in the Map Iterator to advance through the list and return the next value or NULL</a:t>
            </a:r>
          </a:p>
        </p:txBody>
      </p:sp>
    </p:spTree>
    <p:extLst>
      <p:ext uri="{BB962C8B-B14F-4D97-AF65-F5344CB8AC3E}">
        <p14:creationId xmlns:p14="http://schemas.microsoft.com/office/powerpoint/2010/main" val="1893991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map-&gt;first(map);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for simplicity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3668588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</p:spTree>
    <p:extLst>
      <p:ext uri="{BB962C8B-B14F-4D97-AF65-F5344CB8AC3E}">
        <p14:creationId xmlns:p14="http://schemas.microsoft.com/office/powerpoint/2010/main" val="268682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F179-439B-898F-CF73-F57CB27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8D89-DF83-F48A-2581-02C4870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improved the design of our class interface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Encapsulation</a:t>
            </a:r>
          </a:p>
          <a:p>
            <a:pPr lvl="1"/>
            <a:endParaRPr lang="en-US" dirty="0"/>
          </a:p>
          <a:p>
            <a:r>
              <a:rPr lang="en-US" dirty="0"/>
              <a:t>We do this to allow multiple Map implementations of varying complexity and improved performance characteristics</a:t>
            </a:r>
          </a:p>
          <a:p>
            <a:pPr lvl="1"/>
            <a:r>
              <a:rPr lang="en-US" dirty="0"/>
              <a:t>Tree Structure</a:t>
            </a:r>
          </a:p>
          <a:p>
            <a:pPr lvl="1"/>
            <a:r>
              <a:rPr lang="en-US" dirty="0"/>
              <a:t>Hash Structure</a:t>
            </a:r>
          </a:p>
        </p:txBody>
      </p:sp>
    </p:spTree>
    <p:extLst>
      <p:ext uri="{BB962C8B-B14F-4D97-AF65-F5344CB8AC3E}">
        <p14:creationId xmlns:p14="http://schemas.microsoft.com/office/powerpoint/2010/main" val="1078420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2023-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AEF063-6ABE-9364-2372-24098AE8E3E2}"/>
              </a:ext>
            </a:extLst>
          </p:cNvPr>
          <p:cNvSpPr txBox="1"/>
          <p:nvPr/>
        </p:nvSpPr>
        <p:spPr>
          <a:xfrm>
            <a:off x="6726665" y="1977288"/>
            <a:ext cx="4134465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(???, ???, 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406982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323076-CE99-3E84-233D-DE65921B7A8A}"/>
              </a:ext>
            </a:extLst>
          </p:cNvPr>
          <p:cNvSpPr txBox="1"/>
          <p:nvPr/>
        </p:nvSpPr>
        <p:spPr>
          <a:xfrm>
            <a:off x="6726665" y="1977288"/>
            <a:ext cx="4504759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'old', 'new', 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234316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916874" y="1819629"/>
            <a:ext cx="480291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BD366-510E-C748-8206-C35E29CF9EDB}"/>
              </a:ext>
            </a:extLst>
          </p:cNvPr>
          <p:cNvSpPr txBox="1"/>
          <p:nvPr/>
        </p:nvSpPr>
        <p:spPr>
          <a:xfrm>
            <a:off x="6472210" y="1819629"/>
            <a:ext cx="45881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-&gt;get(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1DF43-A37B-9C22-B2EE-D39BFFCE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Methods in the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B719D-8FF1-EA95-BFC3-74C810D515B5}"/>
              </a:ext>
            </a:extLst>
          </p:cNvPr>
          <p:cNvSpPr txBox="1"/>
          <p:nvPr/>
        </p:nvSpPr>
        <p:spPr>
          <a:xfrm>
            <a:off x="838200" y="5231184"/>
            <a:ext cx="1022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are emulating OO patterns in C, moving new() into the structure is possible but adds a layer of complexity at compile </a:t>
            </a:r>
            <a:r>
              <a:rPr lang="en-US" i="1" dirty="0"/>
              <a:t>and</a:t>
            </a:r>
            <a:r>
              <a:rPr lang="en-US" dirty="0"/>
              <a:t> run time.  Similarly we need to have '</a:t>
            </a:r>
            <a:r>
              <a:rPr lang="en-US" dirty="0" err="1"/>
              <a:t>dct</a:t>
            </a:r>
            <a:r>
              <a:rPr lang="en-US" dirty="0"/>
              <a:t>' twice in method calls so methods have access to the instance in the methods.  Languages like C++ and Python solve this by adjusting their compiler.</a:t>
            </a:r>
          </a:p>
        </p:txBody>
      </p:sp>
    </p:spTree>
    <p:extLst>
      <p:ext uri="{BB962C8B-B14F-4D97-AF65-F5344CB8AC3E}">
        <p14:creationId xmlns:p14="http://schemas.microsoft.com/office/powerpoint/2010/main" val="392287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C1BB-C3E9-4BA1-018C-1F3090B6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/ "Leaky"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0101-6DA5-313C-8FC5-8E6550FC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class is designed such that the calling code needs to look at </a:t>
            </a:r>
            <a:r>
              <a:rPr lang="en-US" u="sng" dirty="0"/>
              <a:t>data attributes </a:t>
            </a:r>
            <a:r>
              <a:rPr lang="en-US" dirty="0"/>
              <a:t>*inside* the class – we call this a "leaky abstraction"</a:t>
            </a:r>
          </a:p>
          <a:p>
            <a:r>
              <a:rPr lang="en-US" dirty="0"/>
              <a:t>The implementation details like the choice of an internal variable name within the class are "leaking" out into the calling code.</a:t>
            </a:r>
          </a:p>
          <a:p>
            <a:r>
              <a:rPr lang="en-US" dirty="0"/>
              <a:t>When calling code depends on this internal implementation names and approaches, it means that we cannot change the code in the class without breaking calling code</a:t>
            </a:r>
          </a:p>
          <a:p>
            <a:r>
              <a:rPr lang="en-US" dirty="0"/>
              <a:t>We need to define a "contract" between the class and its calling code that we agree won't change.  We call this contract an "interface".</a:t>
            </a:r>
          </a:p>
        </p:txBody>
      </p:sp>
    </p:spTree>
    <p:extLst>
      <p:ext uri="{BB962C8B-B14F-4D97-AF65-F5344CB8AC3E}">
        <p14:creationId xmlns:p14="http://schemas.microsoft.com/office/powerpoint/2010/main" val="340980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48710" y="1023355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cur != NULL ; cur =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8089896" y="571666"/>
            <a:ext cx="3452945" cy="313932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*key;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*value;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count;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951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6447</Words>
  <Application>Microsoft Macintosh PowerPoint</Application>
  <PresentationFormat>Widescreen</PresentationFormat>
  <Paragraphs>920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Gill Sans</vt:lpstr>
      <vt:lpstr>Marker Felt</vt:lpstr>
      <vt:lpstr>Menlo</vt:lpstr>
      <vt:lpstr>Office Theme</vt:lpstr>
      <vt:lpstr>Building a Better Object</vt:lpstr>
      <vt:lpstr>Problems with our "pydict" class</vt:lpstr>
      <vt:lpstr>Object Oriented Principles</vt:lpstr>
      <vt:lpstr>Encapsulation by Naming Convention</vt:lpstr>
      <vt:lpstr>Encapsulation by Naming Convention (is bad)</vt:lpstr>
      <vt:lpstr>Encapsulation by Naming Convention (is bad)</vt:lpstr>
      <vt:lpstr>Putting Methods in the Structure</vt:lpstr>
      <vt:lpstr>Access Control / "Leaky" Abstractions</vt:lpstr>
      <vt:lpstr>PowerPoint Presentation</vt:lpstr>
      <vt:lpstr>Controlling Access to Object Attributes</vt:lpstr>
      <vt:lpstr>PowerPoint Presentation</vt:lpstr>
      <vt:lpstr>Access Control in Java</vt:lpstr>
      <vt:lpstr>Access Control in C++</vt:lpstr>
      <vt:lpstr>Access Control in Python</vt:lpstr>
      <vt:lpstr>What in a Map?</vt:lpstr>
      <vt:lpstr>Modern Maps – Key / Value Pairs</vt:lpstr>
      <vt:lpstr>PowerPoint Presentation</vt:lpstr>
      <vt:lpstr>PowerPoint Presentation</vt:lpstr>
      <vt:lpstr>C++</vt:lpstr>
      <vt:lpstr>PowerPoint Presentation</vt:lpstr>
      <vt:lpstr>Java Map&lt;String, Integer&gt;</vt:lpstr>
      <vt:lpstr>PowerPoint Presentation</vt:lpstr>
      <vt:lpstr>PowerPoint Presentation</vt:lpstr>
      <vt:lpstr>A Minute of C++</vt:lpstr>
      <vt:lpstr>PowerPoint Presentation</vt:lpstr>
      <vt:lpstr>Three Syntaxes</vt:lpstr>
      <vt:lpstr>The C++ OO approach is somewhat unique</vt:lpstr>
      <vt:lpstr>PowerPoint Presentation</vt:lpstr>
      <vt:lpstr>The C++ Influence in Python goes very deep</vt:lpstr>
      <vt:lpstr>The open flow of innovation and ideas</vt:lpstr>
      <vt:lpstr>Python has operator overloading!</vt:lpstr>
      <vt:lpstr>Implementing Encapsulation</vt:lpstr>
      <vt:lpstr>PowerPoint Presentation</vt:lpstr>
      <vt:lpstr>MapEntry Structure</vt:lpstr>
      <vt:lpstr>Map structure</vt:lpstr>
      <vt:lpstr>Constructor</vt:lpstr>
      <vt:lpstr>Map_dump</vt:lpstr>
      <vt:lpstr>Destructor</vt:lpstr>
      <vt:lpstr>Map_get</vt:lpstr>
      <vt:lpstr>Map_put</vt:lpstr>
      <vt:lpstr>Iterators</vt:lpstr>
      <vt:lpstr>Separation of Concerns</vt:lpstr>
      <vt:lpstr>About Iterators</vt:lpstr>
      <vt:lpstr>Struct MapIter</vt:lpstr>
      <vt:lpstr>Map_first()</vt:lpstr>
      <vt:lpstr>MapIter_next()</vt:lpstr>
      <vt:lpstr>Using an iterator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75</cp:revision>
  <dcterms:created xsi:type="dcterms:W3CDTF">2023-02-25T13:30:24Z</dcterms:created>
  <dcterms:modified xsi:type="dcterms:W3CDTF">2023-04-09T16:57:11Z</dcterms:modified>
</cp:coreProperties>
</file>